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notesMasterIdLst>
    <p:notesMasterId r:id="rId23"/>
  </p:notesMasterIdLst>
  <p:handoutMasterIdLst>
    <p:handoutMasterId r:id="rId24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63" r:id="rId17"/>
    <p:sldId id="264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9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253FF0D3-F3B8-4769-AAB0-3AFED181F0E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E44FB16-F025-454C-816A-BEC563D302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3EB5EE-90F7-4FF3-A742-D309CE082FF2}" type="datetimeFigureOut">
              <a:rPr lang="it-IT" smtClean="0"/>
              <a:t>24/01/2020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27CA656-E481-4BE3-BE9F-B5D9F90D1B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4521508-AC71-44C2-A058-24BB0ABEC4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A473C4-A479-4992-9DB4-332B61CF85F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85349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88CD9-70E9-4EF6-A9F7-9BEBF5065C1B}" type="datetimeFigureOut">
              <a:rPr lang="it-IT" smtClean="0"/>
              <a:t>24/01/2020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83DDB7-4C4C-4AD1-A0C2-00BF5C6F49B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5014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08AD8-9893-444C-8A32-A2EDB04917AE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>
            <a:extLst>
              <a:ext uri="{FF2B5EF4-FFF2-40B4-BE49-F238E27FC236}">
                <a16:creationId xmlns:a16="http://schemas.microsoft.com/office/drawing/2014/main" id="{7D45BF9C-42E1-477E-8067-22C650674A34}"/>
              </a:ext>
            </a:extLst>
          </p:cNvPr>
          <p:cNvSpPr/>
          <p:nvPr userDrawn="1"/>
        </p:nvSpPr>
        <p:spPr>
          <a:xfrm>
            <a:off x="0" y="6526931"/>
            <a:ext cx="787492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900" kern="1200" cap="all" baseline="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Balice</a:t>
            </a:r>
            <a:r>
              <a:rPr lang="it-IT" sz="900" kern="1200" cap="all" baseline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it-IT" sz="900" kern="1200" cap="all" baseline="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davide</a:t>
            </a:r>
            <a:r>
              <a:rPr lang="it-IT" sz="900" kern="1200" cap="all" baseline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, barile </a:t>
            </a:r>
            <a:r>
              <a:rPr lang="it-IT" sz="900" kern="1200" cap="all" baseline="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roberto</a:t>
            </a:r>
            <a:r>
              <a:rPr lang="it-IT" sz="900" kern="1200" cap="all" baseline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, </a:t>
            </a:r>
            <a:r>
              <a:rPr lang="it-IT" sz="900" kern="1200" cap="all" baseline="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caputo</a:t>
            </a:r>
            <a:r>
              <a:rPr lang="it-IT" sz="900" kern="1200" cap="all" baseline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it-IT" sz="900" kern="1200" cap="all" baseline="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sergio</a:t>
            </a:r>
            <a:r>
              <a:rPr lang="it-IT" sz="900" kern="1200" cap="all" baseline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, de </a:t>
            </a:r>
            <a:r>
              <a:rPr lang="it-IT" sz="900" kern="1200" cap="all" baseline="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marinis</a:t>
            </a:r>
            <a:r>
              <a:rPr lang="it-IT" sz="900" kern="1200" cap="all" baseline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pasquale, del vescovo </a:t>
            </a:r>
            <a:r>
              <a:rPr lang="it-IT" sz="900" kern="1200" cap="all" baseline="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samuele</a:t>
            </a:r>
            <a:r>
              <a:rPr lang="it-IT" sz="900" kern="1200" cap="all" baseline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, </a:t>
            </a:r>
            <a:r>
              <a:rPr lang="it-IT" sz="900" kern="1200" cap="all" baseline="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lopopolo</a:t>
            </a:r>
            <a:r>
              <a:rPr lang="it-IT" sz="900" kern="1200" cap="all" baseline="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it-IT" sz="900" kern="1200" cap="all" baseline="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antonio</a:t>
            </a:r>
            <a:endParaRPr lang="it-IT" sz="900" kern="1200" cap="all" baseline="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1525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08AD8-9893-444C-8A32-A2EDB04917A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9431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08AD8-9893-444C-8A32-A2EDB04917A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1897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marL="0" algn="ctr">
              <a:defRPr sz="6600" b="1">
                <a:solidFill>
                  <a:schemeClr val="tx1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9997440" cy="4023360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tx1"/>
                </a:solidFill>
              </a:defRPr>
            </a:lvl1pPr>
            <a:lvl2pPr>
              <a:defRPr sz="3200">
                <a:solidFill>
                  <a:schemeClr val="tx1"/>
                </a:solidFill>
              </a:defRPr>
            </a:lvl2pPr>
            <a:lvl3pPr>
              <a:defRPr sz="3200">
                <a:solidFill>
                  <a:schemeClr val="tx1"/>
                </a:solidFill>
              </a:defRPr>
            </a:lvl3pPr>
            <a:lvl4pPr>
              <a:defRPr sz="3200">
                <a:solidFill>
                  <a:schemeClr val="tx1"/>
                </a:solidFill>
              </a:defRPr>
            </a:lvl4pPr>
            <a:lvl5pPr>
              <a:defRPr sz="3200">
                <a:solidFill>
                  <a:schemeClr val="tx1"/>
                </a:solidFill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35643"/>
            <a:ext cx="6001789" cy="365125"/>
          </a:xfrm>
        </p:spPr>
        <p:txBody>
          <a:bodyPr/>
          <a:lstStyle/>
          <a:p>
            <a:r>
              <a:rPr lang="it-IT" dirty="0" err="1"/>
              <a:t>Balice</a:t>
            </a:r>
            <a:r>
              <a:rPr lang="it-IT" dirty="0"/>
              <a:t> </a:t>
            </a:r>
            <a:r>
              <a:rPr lang="it-IT" dirty="0" err="1"/>
              <a:t>davide</a:t>
            </a:r>
            <a:r>
              <a:rPr lang="it-IT" dirty="0"/>
              <a:t>, barile </a:t>
            </a:r>
            <a:r>
              <a:rPr lang="it-IT" dirty="0" err="1"/>
              <a:t>roberto</a:t>
            </a:r>
            <a:r>
              <a:rPr lang="it-IT" dirty="0"/>
              <a:t>, </a:t>
            </a:r>
            <a:r>
              <a:rPr lang="it-IT" dirty="0" err="1"/>
              <a:t>caputo</a:t>
            </a:r>
            <a:r>
              <a:rPr lang="it-IT" dirty="0"/>
              <a:t> </a:t>
            </a:r>
            <a:r>
              <a:rPr lang="it-IT" dirty="0" err="1"/>
              <a:t>sergio</a:t>
            </a:r>
            <a:r>
              <a:rPr lang="it-IT" dirty="0"/>
              <a:t>, de </a:t>
            </a:r>
            <a:r>
              <a:rPr lang="it-IT" dirty="0" err="1"/>
              <a:t>marinis</a:t>
            </a:r>
            <a:r>
              <a:rPr lang="it-IT" dirty="0"/>
              <a:t> pasquale, del vescovo </a:t>
            </a:r>
            <a:r>
              <a:rPr lang="it-IT" dirty="0" err="1"/>
              <a:t>samuele</a:t>
            </a:r>
            <a:r>
              <a:rPr lang="it-IT" dirty="0"/>
              <a:t>, </a:t>
            </a:r>
            <a:r>
              <a:rPr lang="it-IT" dirty="0" err="1"/>
              <a:t>lopopolo</a:t>
            </a:r>
            <a:r>
              <a:rPr lang="it-IT" dirty="0"/>
              <a:t> </a:t>
            </a:r>
            <a:r>
              <a:rPr lang="it-IT" dirty="0" err="1"/>
              <a:t>antonio</a:t>
            </a:r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08AD8-9893-444C-8A32-A2EDB04917A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49474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08AD8-9893-444C-8A32-A2EDB04917AE}" type="slidenum">
              <a:rPr lang="it-IT" smtClean="0"/>
              <a:t>‹N›</a:t>
            </a:fld>
            <a:endParaRPr lang="it-IT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tangolo 9">
            <a:extLst>
              <a:ext uri="{FF2B5EF4-FFF2-40B4-BE49-F238E27FC236}">
                <a16:creationId xmlns:a16="http://schemas.microsoft.com/office/drawing/2014/main" id="{DB18F282-90E6-4A0D-82A0-5BC9EE6EF99E}"/>
              </a:ext>
            </a:extLst>
          </p:cNvPr>
          <p:cNvSpPr/>
          <p:nvPr userDrawn="1"/>
        </p:nvSpPr>
        <p:spPr>
          <a:xfrm>
            <a:off x="0" y="63062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 err="1"/>
              <a:t>Balice</a:t>
            </a:r>
            <a:r>
              <a:rPr lang="it-IT" dirty="0"/>
              <a:t> </a:t>
            </a:r>
            <a:r>
              <a:rPr lang="it-IT" dirty="0" err="1"/>
              <a:t>davide</a:t>
            </a:r>
            <a:r>
              <a:rPr lang="it-IT" dirty="0"/>
              <a:t>, barile </a:t>
            </a:r>
            <a:r>
              <a:rPr lang="it-IT" dirty="0" err="1"/>
              <a:t>roberto</a:t>
            </a:r>
            <a:r>
              <a:rPr lang="it-IT" dirty="0"/>
              <a:t>, </a:t>
            </a:r>
            <a:r>
              <a:rPr lang="it-IT" dirty="0" err="1"/>
              <a:t>caputo</a:t>
            </a:r>
            <a:r>
              <a:rPr lang="it-IT" dirty="0"/>
              <a:t> </a:t>
            </a:r>
            <a:r>
              <a:rPr lang="it-IT" dirty="0" err="1"/>
              <a:t>sergio</a:t>
            </a:r>
            <a:r>
              <a:rPr lang="it-IT" dirty="0"/>
              <a:t>, de </a:t>
            </a:r>
            <a:r>
              <a:rPr lang="it-IT" dirty="0" err="1"/>
              <a:t>marinis</a:t>
            </a:r>
            <a:r>
              <a:rPr lang="it-IT" dirty="0"/>
              <a:t> pasquale, del vescovo </a:t>
            </a:r>
            <a:r>
              <a:rPr lang="it-IT" dirty="0" err="1"/>
              <a:t>samuele</a:t>
            </a:r>
            <a:r>
              <a:rPr lang="it-IT" dirty="0"/>
              <a:t>, </a:t>
            </a:r>
            <a:r>
              <a:rPr lang="it-IT" dirty="0" err="1"/>
              <a:t>lopopolo</a:t>
            </a:r>
            <a:r>
              <a:rPr lang="it-IT" dirty="0"/>
              <a:t> </a:t>
            </a:r>
            <a:r>
              <a:rPr lang="it-IT" dirty="0" err="1"/>
              <a:t>antonio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32637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08AD8-9893-444C-8A32-A2EDB04917A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10070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08AD8-9893-444C-8A32-A2EDB04917AE}" type="slidenum">
              <a:rPr lang="it-IT" smtClean="0"/>
              <a:t>‹N›</a:t>
            </a:fld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20EF37C6-BAC2-43CD-955F-5D2C753BECF1}"/>
              </a:ext>
            </a:extLst>
          </p:cNvPr>
          <p:cNvSpPr/>
          <p:nvPr userDrawn="1"/>
        </p:nvSpPr>
        <p:spPr>
          <a:xfrm>
            <a:off x="121920" y="613661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 err="1"/>
              <a:t>Balice</a:t>
            </a:r>
            <a:r>
              <a:rPr lang="it-IT" dirty="0"/>
              <a:t> </a:t>
            </a:r>
            <a:r>
              <a:rPr lang="it-IT" dirty="0" err="1"/>
              <a:t>davide</a:t>
            </a:r>
            <a:r>
              <a:rPr lang="it-IT" dirty="0"/>
              <a:t>, barile </a:t>
            </a:r>
            <a:r>
              <a:rPr lang="it-IT" dirty="0" err="1"/>
              <a:t>roberto</a:t>
            </a:r>
            <a:r>
              <a:rPr lang="it-IT" dirty="0"/>
              <a:t>, </a:t>
            </a:r>
            <a:r>
              <a:rPr lang="it-IT" dirty="0" err="1"/>
              <a:t>caputo</a:t>
            </a:r>
            <a:r>
              <a:rPr lang="it-IT" dirty="0"/>
              <a:t> </a:t>
            </a:r>
            <a:r>
              <a:rPr lang="it-IT" dirty="0" err="1"/>
              <a:t>sergio</a:t>
            </a:r>
            <a:r>
              <a:rPr lang="it-IT" dirty="0"/>
              <a:t>, de </a:t>
            </a:r>
            <a:r>
              <a:rPr lang="it-IT" dirty="0" err="1"/>
              <a:t>marinis</a:t>
            </a:r>
            <a:r>
              <a:rPr lang="it-IT" dirty="0"/>
              <a:t> pasquale, del vescovo </a:t>
            </a:r>
            <a:r>
              <a:rPr lang="it-IT" dirty="0" err="1"/>
              <a:t>samuele</a:t>
            </a:r>
            <a:r>
              <a:rPr lang="it-IT" dirty="0"/>
              <a:t>, </a:t>
            </a:r>
            <a:r>
              <a:rPr lang="it-IT" dirty="0" err="1"/>
              <a:t>lopopolo</a:t>
            </a:r>
            <a:r>
              <a:rPr lang="it-IT" dirty="0"/>
              <a:t> </a:t>
            </a:r>
            <a:r>
              <a:rPr lang="it-IT" dirty="0" err="1"/>
              <a:t>antonio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04285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08AD8-9893-444C-8A32-A2EDB04917AE}" type="slidenum">
              <a:rPr lang="it-IT" smtClean="0"/>
              <a:t>‹N›</a:t>
            </a:fld>
            <a:endParaRPr lang="it-IT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3A5763E9-86FE-490C-A300-EE8D7A60FB5B}"/>
              </a:ext>
            </a:extLst>
          </p:cNvPr>
          <p:cNvSpPr/>
          <p:nvPr userDrawn="1"/>
        </p:nvSpPr>
        <p:spPr>
          <a:xfrm>
            <a:off x="80356" y="617857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 err="1"/>
              <a:t>Balice</a:t>
            </a:r>
            <a:r>
              <a:rPr lang="it-IT" dirty="0"/>
              <a:t> </a:t>
            </a:r>
            <a:r>
              <a:rPr lang="it-IT" dirty="0" err="1"/>
              <a:t>davide</a:t>
            </a:r>
            <a:r>
              <a:rPr lang="it-IT" dirty="0"/>
              <a:t>, barile </a:t>
            </a:r>
            <a:r>
              <a:rPr lang="it-IT" dirty="0" err="1"/>
              <a:t>roberto</a:t>
            </a:r>
            <a:r>
              <a:rPr lang="it-IT" dirty="0"/>
              <a:t>, </a:t>
            </a:r>
            <a:r>
              <a:rPr lang="it-IT" dirty="0" err="1"/>
              <a:t>caputo</a:t>
            </a:r>
            <a:r>
              <a:rPr lang="it-IT" dirty="0"/>
              <a:t> </a:t>
            </a:r>
            <a:r>
              <a:rPr lang="it-IT" dirty="0" err="1"/>
              <a:t>sergio</a:t>
            </a:r>
            <a:r>
              <a:rPr lang="it-IT" dirty="0"/>
              <a:t>, de </a:t>
            </a:r>
            <a:r>
              <a:rPr lang="it-IT" dirty="0" err="1"/>
              <a:t>marinis</a:t>
            </a:r>
            <a:r>
              <a:rPr lang="it-IT" dirty="0"/>
              <a:t> pasquale, del vescovo </a:t>
            </a:r>
            <a:r>
              <a:rPr lang="it-IT" dirty="0" err="1"/>
              <a:t>samuele</a:t>
            </a:r>
            <a:r>
              <a:rPr lang="it-IT" dirty="0"/>
              <a:t>, </a:t>
            </a:r>
            <a:r>
              <a:rPr lang="it-IT" dirty="0" err="1"/>
              <a:t>lopopolo</a:t>
            </a:r>
            <a:r>
              <a:rPr lang="it-IT" dirty="0"/>
              <a:t> </a:t>
            </a:r>
            <a:r>
              <a:rPr lang="it-IT" dirty="0" err="1"/>
              <a:t>antonio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55447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it-IT"/>
              <a:t>Balice davide, barile roberto, caputo sergio, de marinis pasquale, del vescovo samuele, lopopolo antonio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08AD8-9893-444C-8A32-A2EDB04917AE}" type="slidenum">
              <a:rPr lang="it-IT" smtClean="0"/>
              <a:t>‹N›</a:t>
            </a:fld>
            <a:endParaRPr lang="it-IT"/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A76EB1CC-8C52-4BC7-8A5A-CFCDBC799595}"/>
              </a:ext>
            </a:extLst>
          </p:cNvPr>
          <p:cNvSpPr/>
          <p:nvPr userDrawn="1"/>
        </p:nvSpPr>
        <p:spPr>
          <a:xfrm>
            <a:off x="80357" y="6211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 err="1"/>
              <a:t>Balice</a:t>
            </a:r>
            <a:r>
              <a:rPr lang="it-IT" dirty="0"/>
              <a:t> </a:t>
            </a:r>
            <a:r>
              <a:rPr lang="it-IT" dirty="0" err="1"/>
              <a:t>davide</a:t>
            </a:r>
            <a:r>
              <a:rPr lang="it-IT" dirty="0"/>
              <a:t>, barile </a:t>
            </a:r>
            <a:r>
              <a:rPr lang="it-IT" dirty="0" err="1"/>
              <a:t>roberto</a:t>
            </a:r>
            <a:r>
              <a:rPr lang="it-IT" dirty="0"/>
              <a:t>, </a:t>
            </a:r>
            <a:r>
              <a:rPr lang="it-IT" dirty="0" err="1"/>
              <a:t>caputo</a:t>
            </a:r>
            <a:r>
              <a:rPr lang="it-IT" dirty="0"/>
              <a:t> </a:t>
            </a:r>
            <a:r>
              <a:rPr lang="it-IT" dirty="0" err="1"/>
              <a:t>sergio</a:t>
            </a:r>
            <a:r>
              <a:rPr lang="it-IT" dirty="0"/>
              <a:t>, de </a:t>
            </a:r>
            <a:r>
              <a:rPr lang="it-IT" dirty="0" err="1"/>
              <a:t>marinis</a:t>
            </a:r>
            <a:r>
              <a:rPr lang="it-IT" dirty="0"/>
              <a:t> pasquale, del vescovo </a:t>
            </a:r>
            <a:r>
              <a:rPr lang="it-IT" dirty="0" err="1"/>
              <a:t>samuele</a:t>
            </a:r>
            <a:r>
              <a:rPr lang="it-IT" dirty="0"/>
              <a:t>, </a:t>
            </a:r>
            <a:r>
              <a:rPr lang="it-IT" dirty="0" err="1"/>
              <a:t>lopopolo</a:t>
            </a:r>
            <a:r>
              <a:rPr lang="it-IT" dirty="0"/>
              <a:t> </a:t>
            </a:r>
            <a:r>
              <a:rPr lang="it-IT" dirty="0" err="1"/>
              <a:t>antonio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40731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it-IT"/>
              <a:t>Balice davide, barile roberto, caputo sergio, de marinis pasquale, del vescovo samuele, lopopolo antonio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F908AD8-9893-444C-8A32-A2EDB04917A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4560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08AD8-9893-444C-8A32-A2EDB04917A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62606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999744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999744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-66502" y="6655002"/>
            <a:ext cx="5923731" cy="65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F908AD8-9893-444C-8A32-A2EDB04917AE}" type="slidenum">
              <a:rPr lang="it-IT" smtClean="0"/>
              <a:t>‹N›</a:t>
            </a:fld>
            <a:endParaRPr lang="it-IT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060C9347-2C69-405A-8A86-0DD793E5CFF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492" y="217226"/>
            <a:ext cx="993444" cy="794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540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google.com/forms/d/e/1FAIpQLSdRA5XycXuN12cAdZFHFK6XR91uxLht_ziQbClc7D2l-3Doxg/viewform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users.dimi.uniud.it/~giorgio.brajnik/dida/psw/euristiche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versity.org/wiki/Computer_Skills/Intermediate/Internet" TargetMode="External"/><Relationship Id="rId2" Type="http://schemas.openxmlformats.org/officeDocument/2006/relationships/hyperlink" Target="https://en.wikiversity.org/wiki/Computer_Skills/Basic/Interne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versity.org/wiki/Computer_Skills/Advanced/Interne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F94DB74B-E0C9-40EE-A3A8-59CD129B86A2}"/>
              </a:ext>
            </a:extLst>
          </p:cNvPr>
          <p:cNvSpPr txBox="1"/>
          <p:nvPr/>
        </p:nvSpPr>
        <p:spPr>
          <a:xfrm>
            <a:off x="956904" y="1510018"/>
            <a:ext cx="10278192" cy="41106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B19880D-0510-4BD3-8874-4EB1B9F52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3857" y="1560352"/>
            <a:ext cx="10024285" cy="3726810"/>
          </a:xfrm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it-IT" sz="6600" b="1" dirty="0">
                <a:solidFill>
                  <a:schemeClr val="tx1"/>
                </a:solidFill>
              </a:rPr>
              <a:t>Caso di studio </a:t>
            </a:r>
            <a:br>
              <a:rPr lang="it-IT" sz="6600" b="1" dirty="0">
                <a:solidFill>
                  <a:schemeClr val="tx1"/>
                </a:solidFill>
              </a:rPr>
            </a:br>
            <a:r>
              <a:rPr lang="it-IT" sz="6600" b="1" dirty="0">
                <a:solidFill>
                  <a:schemeClr val="tx1"/>
                </a:solidFill>
              </a:rPr>
              <a:t>Interazione Uomo - Macchina </a:t>
            </a:r>
            <a:br>
              <a:rPr lang="it-IT" sz="6600" b="1" dirty="0">
                <a:solidFill>
                  <a:schemeClr val="tx1"/>
                </a:solidFill>
              </a:rPr>
            </a:br>
            <a:r>
              <a:rPr lang="it-IT" sz="6600" b="1" dirty="0">
                <a:solidFill>
                  <a:schemeClr val="tx1"/>
                </a:solidFill>
              </a:rPr>
              <a:t>A.A.  19/20</a:t>
            </a:r>
            <a:br>
              <a:rPr lang="it-IT" sz="6600" b="1" dirty="0">
                <a:solidFill>
                  <a:schemeClr val="tx1"/>
                </a:solidFill>
              </a:rPr>
            </a:br>
            <a:r>
              <a:rPr lang="it-IT" b="1" dirty="0">
                <a:solidFill>
                  <a:schemeClr val="tx1"/>
                </a:solidFill>
              </a:rPr>
              <a:t>Gruppo n.1</a:t>
            </a:r>
            <a:endParaRPr lang="it-IT" sz="6600" b="1" dirty="0">
              <a:solidFill>
                <a:schemeClr val="tx1"/>
              </a:solidFill>
            </a:endParaRP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872DF48-0136-4DEF-962C-0B13008BB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63840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B8B595-2D74-4CD6-A56E-A7F827E24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 err="1"/>
              <a:t>Questionario</a:t>
            </a:r>
            <a:r>
              <a:rPr lang="en-US" dirty="0"/>
              <a:t> SUS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E48A12D-F22A-4F3A-8A26-13035811C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6454987" cy="4023360"/>
          </a:xfrm>
        </p:spPr>
        <p:txBody>
          <a:bodyPr>
            <a:normAutofit/>
          </a:bodyPr>
          <a:lstStyle/>
          <a:p>
            <a:r>
              <a:rPr lang="en-US" dirty="0"/>
              <a:t>Per </a:t>
            </a:r>
            <a:r>
              <a:rPr lang="en-US" dirty="0" err="1"/>
              <a:t>avere</a:t>
            </a:r>
            <a:r>
              <a:rPr lang="en-US" dirty="0"/>
              <a:t> una </a:t>
            </a:r>
            <a:r>
              <a:rPr lang="en-US" dirty="0" err="1"/>
              <a:t>migliore</a:t>
            </a:r>
            <a:r>
              <a:rPr lang="en-US" dirty="0"/>
              <a:t> </a:t>
            </a:r>
            <a:r>
              <a:rPr lang="en-US" dirty="0" err="1"/>
              <a:t>interpretazione</a:t>
            </a:r>
            <a:r>
              <a:rPr lang="en-US" dirty="0"/>
              <a:t> </a:t>
            </a:r>
            <a:r>
              <a:rPr lang="en-US" dirty="0" err="1"/>
              <a:t>dell’opinione</a:t>
            </a:r>
            <a:r>
              <a:rPr lang="en-US" dirty="0"/>
              <a:t> del </a:t>
            </a:r>
            <a:r>
              <a:rPr lang="en-US" dirty="0" err="1"/>
              <a:t>partecipante</a:t>
            </a:r>
            <a:r>
              <a:rPr lang="en-US" dirty="0"/>
              <a:t> </a:t>
            </a:r>
            <a:r>
              <a:rPr lang="en-US" dirty="0" err="1"/>
              <a:t>riguardante</a:t>
            </a:r>
            <a:r>
              <a:rPr lang="en-US" dirty="0"/>
              <a:t> </a:t>
            </a:r>
            <a:r>
              <a:rPr lang="en-US" dirty="0" err="1"/>
              <a:t>l’esperienza</a:t>
            </a:r>
            <a:r>
              <a:rPr lang="en-US" dirty="0"/>
              <a:t> con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sito</a:t>
            </a:r>
            <a:r>
              <a:rPr lang="en-US" dirty="0"/>
              <a:t> è </a:t>
            </a:r>
            <a:r>
              <a:rPr lang="en-US" dirty="0" err="1"/>
              <a:t>stato</a:t>
            </a:r>
            <a:r>
              <a:rPr lang="en-US" dirty="0"/>
              <a:t> </a:t>
            </a:r>
            <a:r>
              <a:rPr lang="en-US" dirty="0" err="1"/>
              <a:t>preparato</a:t>
            </a:r>
            <a:r>
              <a:rPr lang="en-US" dirty="0"/>
              <a:t> un modulo Google </a:t>
            </a:r>
            <a:r>
              <a:rPr lang="en-US" dirty="0" err="1"/>
              <a:t>rappresentante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questionario</a:t>
            </a:r>
            <a:r>
              <a:rPr lang="en-US" dirty="0"/>
              <a:t> SUS (System Usability Scale) da </a:t>
            </a:r>
            <a:r>
              <a:rPr lang="en-US" dirty="0" err="1"/>
              <a:t>somministrare</a:t>
            </a:r>
            <a:r>
              <a:rPr lang="en-US" dirty="0"/>
              <a:t> ad </a:t>
            </a:r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utente</a:t>
            </a:r>
            <a:r>
              <a:rPr lang="en-US" dirty="0"/>
              <a:t>.</a:t>
            </a:r>
          </a:p>
        </p:txBody>
      </p:sp>
      <p:pic>
        <p:nvPicPr>
          <p:cNvPr id="5" name="Immagine 4">
            <a:hlinkClick r:id="rId2"/>
            <a:extLst>
              <a:ext uri="{FF2B5EF4-FFF2-40B4-BE49-F238E27FC236}">
                <a16:creationId xmlns:a16="http://schemas.microsoft.com/office/drawing/2014/main" id="{B8770708-6B25-4E86-BF38-BDDBA5DAAE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13"/>
          <a:stretch/>
        </p:blipFill>
        <p:spPr>
          <a:xfrm>
            <a:off x="7956605" y="2328051"/>
            <a:ext cx="3437421" cy="2604449"/>
          </a:xfrm>
          <a:prstGeom prst="rect">
            <a:avLst/>
          </a:prstGeom>
        </p:spPr>
      </p:pic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F798E61-4290-4A7D-8F47-29F1C3094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/>
              <a:t>Balice davide, barile roberto, caputo sergio, de marinis pasquale, del vescovo samuele, lopopolo antonio</a:t>
            </a:r>
          </a:p>
        </p:txBody>
      </p:sp>
    </p:spTree>
    <p:extLst>
      <p:ext uri="{BB962C8B-B14F-4D97-AF65-F5344CB8AC3E}">
        <p14:creationId xmlns:p14="http://schemas.microsoft.com/office/powerpoint/2010/main" val="3730021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875D93-1DB9-4740-88B2-FEAEB74BE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9997440" cy="1450757"/>
          </a:xfrm>
        </p:spPr>
        <p:txBody>
          <a:bodyPr/>
          <a:lstStyle/>
          <a:p>
            <a:r>
              <a:rPr lang="en-US" dirty="0" err="1"/>
              <a:t>Materiale</a:t>
            </a:r>
            <a:r>
              <a:rPr lang="en-US" dirty="0"/>
              <a:t> </a:t>
            </a:r>
            <a:r>
              <a:rPr lang="en-US" dirty="0" err="1"/>
              <a:t>multimediale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BBE8988-3386-4435-A4C3-934CB2272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9997440" cy="41440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È </a:t>
            </a:r>
            <a:r>
              <a:rPr lang="en-US" sz="3000" dirty="0" err="1"/>
              <a:t>stato</a:t>
            </a:r>
            <a:r>
              <a:rPr lang="en-US" sz="3000" dirty="0"/>
              <a:t> </a:t>
            </a:r>
            <a:r>
              <a:rPr lang="en-US" sz="3000" dirty="0" err="1"/>
              <a:t>predisposto</a:t>
            </a:r>
            <a:r>
              <a:rPr lang="en-US" sz="3000" dirty="0"/>
              <a:t> un </a:t>
            </a:r>
            <a:r>
              <a:rPr lang="en-US" sz="3000" dirty="0" err="1"/>
              <a:t>ambiente</a:t>
            </a:r>
            <a:r>
              <a:rPr lang="en-US" sz="3000" dirty="0"/>
              <a:t> di test </a:t>
            </a:r>
            <a:r>
              <a:rPr lang="en-US" sz="3000" dirty="0" err="1"/>
              <a:t>tramite</a:t>
            </a:r>
            <a:r>
              <a:rPr lang="en-US" sz="3000" dirty="0"/>
              <a:t> cui </a:t>
            </a:r>
            <a:r>
              <a:rPr lang="en-US" sz="3000" dirty="0" err="1"/>
              <a:t>poter</a:t>
            </a:r>
            <a:r>
              <a:rPr lang="en-US" sz="3000" dirty="0"/>
              <a:t> </a:t>
            </a:r>
            <a:r>
              <a:rPr lang="en-US" sz="3000" dirty="0" err="1"/>
              <a:t>raccogliere</a:t>
            </a:r>
            <a:r>
              <a:rPr lang="en-US" sz="3000" dirty="0"/>
              <a:t>:</a:t>
            </a:r>
          </a:p>
          <a:p>
            <a:pPr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 err="1"/>
              <a:t>Registrazioni</a:t>
            </a:r>
            <a:r>
              <a:rPr lang="en-US" sz="2000" dirty="0"/>
              <a:t> audio</a:t>
            </a:r>
          </a:p>
          <a:p>
            <a:pPr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 err="1"/>
              <a:t>Registrazioni</a:t>
            </a:r>
            <a:r>
              <a:rPr lang="en-US" sz="2000" dirty="0"/>
              <a:t> del monitor (</a:t>
            </a:r>
            <a:r>
              <a:rPr lang="en-US" sz="2000" dirty="0" err="1"/>
              <a:t>cattura</a:t>
            </a:r>
            <a:r>
              <a:rPr lang="en-US" sz="2000" dirty="0"/>
              <a:t> </a:t>
            </a:r>
            <a:r>
              <a:rPr lang="en-US" sz="2000" dirty="0" err="1"/>
              <a:t>schermo</a:t>
            </a:r>
            <a:r>
              <a:rPr lang="en-US" sz="2000" dirty="0"/>
              <a:t>)</a:t>
            </a:r>
          </a:p>
          <a:p>
            <a:pPr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dirty="0" err="1"/>
              <a:t>Foto</a:t>
            </a: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sz="2000" dirty="0"/>
          </a:p>
          <a:p>
            <a:pPr marL="0" indent="0">
              <a:buNone/>
            </a:pPr>
            <a:endParaRPr lang="en-US" sz="3000" dirty="0"/>
          </a:p>
          <a:p>
            <a:pPr marL="0" indent="0">
              <a:buNone/>
            </a:pPr>
            <a:r>
              <a:rPr lang="en-US" sz="3000" dirty="0"/>
              <a:t>Il </a:t>
            </a:r>
            <a:r>
              <a:rPr lang="en-US" sz="3000" dirty="0" err="1"/>
              <a:t>consenso</a:t>
            </a:r>
            <a:r>
              <a:rPr lang="en-US" sz="3000" dirty="0"/>
              <a:t> </a:t>
            </a:r>
            <a:r>
              <a:rPr lang="en-US" sz="3000" dirty="0" err="1"/>
              <a:t>alla</a:t>
            </a:r>
            <a:r>
              <a:rPr lang="en-US" sz="3000" dirty="0"/>
              <a:t> </a:t>
            </a:r>
            <a:r>
              <a:rPr lang="en-US" sz="3000" dirty="0" err="1"/>
              <a:t>raccolta</a:t>
            </a:r>
            <a:r>
              <a:rPr lang="en-US" sz="3000" dirty="0"/>
              <a:t> di tale </a:t>
            </a:r>
            <a:r>
              <a:rPr lang="en-US" sz="3000" dirty="0" err="1"/>
              <a:t>materiale</a:t>
            </a:r>
            <a:r>
              <a:rPr lang="en-US" sz="3000" dirty="0"/>
              <a:t> è </a:t>
            </a:r>
            <a:r>
              <a:rPr lang="en-US" sz="3000" dirty="0" err="1"/>
              <a:t>ottenuto</a:t>
            </a:r>
            <a:r>
              <a:rPr lang="en-US" sz="3000" dirty="0"/>
              <a:t> </a:t>
            </a:r>
            <a:r>
              <a:rPr lang="en-US" sz="3000" dirty="0" err="1"/>
              <a:t>richiedendo</a:t>
            </a:r>
            <a:r>
              <a:rPr lang="en-US" sz="3000" dirty="0"/>
              <a:t> al </a:t>
            </a:r>
            <a:r>
              <a:rPr lang="en-US" sz="3000" dirty="0" err="1"/>
              <a:t>partecipante</a:t>
            </a:r>
            <a:r>
              <a:rPr lang="en-US" sz="3000" dirty="0"/>
              <a:t> di </a:t>
            </a:r>
            <a:r>
              <a:rPr lang="en-US" sz="3000" dirty="0" err="1"/>
              <a:t>firmare</a:t>
            </a:r>
            <a:r>
              <a:rPr lang="en-US" sz="3000" dirty="0"/>
              <a:t>  </a:t>
            </a:r>
            <a:r>
              <a:rPr lang="en-US" sz="3000" dirty="0" err="1"/>
              <a:t>un’apposita</a:t>
            </a:r>
            <a:r>
              <a:rPr lang="en-US" sz="3000" dirty="0"/>
              <a:t> </a:t>
            </a:r>
            <a:r>
              <a:rPr lang="en-US" sz="3000" dirty="0" err="1"/>
              <a:t>liberatoria</a:t>
            </a:r>
            <a:endParaRPr lang="en-US" sz="3000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84B7599-ECCE-4AC3-8746-6D021C6CF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35643"/>
            <a:ext cx="6001789" cy="365125"/>
          </a:xfrm>
        </p:spPr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6" name="Immagine 5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9ECE7768-A873-4835-A35B-1ABD339035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298"/>
          <a:stretch/>
        </p:blipFill>
        <p:spPr>
          <a:xfrm>
            <a:off x="6615404" y="2547257"/>
            <a:ext cx="4143414" cy="151156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3A5149CE-D7C7-4989-811E-5470090B30B7}"/>
              </a:ext>
            </a:extLst>
          </p:cNvPr>
          <p:cNvSpPr txBox="1"/>
          <p:nvPr/>
        </p:nvSpPr>
        <p:spPr>
          <a:xfrm>
            <a:off x="6635692" y="3766657"/>
            <a:ext cx="411899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err="1">
                <a:solidFill>
                  <a:schemeClr val="accent6">
                    <a:lumMod val="50000"/>
                  </a:schemeClr>
                </a:solidFill>
              </a:rPr>
              <a:t>Cartella</a:t>
            </a:r>
            <a:r>
              <a:rPr lang="en-US" sz="105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050" dirty="0" err="1">
                <a:solidFill>
                  <a:schemeClr val="accent6">
                    <a:lumMod val="50000"/>
                  </a:schemeClr>
                </a:solidFill>
              </a:rPr>
              <a:t>condivisa</a:t>
            </a:r>
            <a:r>
              <a:rPr lang="en-US" sz="1050" dirty="0">
                <a:solidFill>
                  <a:schemeClr val="accent6">
                    <a:lumMod val="50000"/>
                  </a:schemeClr>
                </a:solidFill>
              </a:rPr>
              <a:t> Google drive per </a:t>
            </a:r>
            <a:r>
              <a:rPr lang="en-US" sz="1050" dirty="0" err="1">
                <a:solidFill>
                  <a:schemeClr val="accent6">
                    <a:lumMod val="50000"/>
                  </a:schemeClr>
                </a:solidFill>
              </a:rPr>
              <a:t>materiale</a:t>
            </a:r>
            <a:r>
              <a:rPr lang="en-US" sz="1050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en-US" sz="1050" dirty="0" err="1">
                <a:solidFill>
                  <a:schemeClr val="accent6">
                    <a:lumMod val="50000"/>
                  </a:schemeClr>
                </a:solidFill>
              </a:rPr>
              <a:t>multimediale</a:t>
            </a:r>
            <a:endParaRPr lang="en-US" sz="105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787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BA141F-F380-4ED1-A5B3-5CD30C1E5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Esecuzione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9A00079-58C9-4B96-B4BE-DEC7C596C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it-IT" sz="3600" b="1" dirty="0">
                <a:solidFill>
                  <a:srgbClr val="629DD1"/>
                </a:solidFill>
              </a:rPr>
              <a:t>Organizzazione dei test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Primo incontro con tutti i membri del gruppo (2 partecipanti)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Incontri successivi con la divisione in due del gruppo (5 partecipanti)</a:t>
            </a:r>
          </a:p>
          <a:p>
            <a:pPr marL="0" indent="0">
              <a:buNone/>
            </a:pPr>
            <a:r>
              <a:rPr lang="it-IT" sz="3600" b="1" dirty="0">
                <a:solidFill>
                  <a:srgbClr val="629DD1"/>
                </a:solidFill>
              </a:rPr>
              <a:t>Suddivisione dei compiti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Un conduttore che guida il partecipante durante l’esecuzione del test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Due osservatori che annotano i problemi riscontrati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Un componente addetto alla registrazione audio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ED7CA18-0EDF-4D05-8C88-33B752AC8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377332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D2FDD1-6EC2-40D1-AE19-2F1478409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77" y="263527"/>
            <a:ext cx="11961845" cy="1450757"/>
          </a:xfrm>
        </p:spPr>
        <p:txBody>
          <a:bodyPr/>
          <a:lstStyle/>
          <a:p>
            <a:r>
              <a:rPr lang="it-IT" dirty="0"/>
              <a:t>Primo incontro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DB7C91-5B8F-482E-9305-DF792CEA2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9997440" cy="4023360"/>
          </a:xfrm>
        </p:spPr>
        <p:txBody>
          <a:bodyPr/>
          <a:lstStyle/>
          <a:p>
            <a:r>
              <a:rPr lang="it-IT" dirty="0"/>
              <a:t>Tutti i componenti del gruppo si sono riuniti per effettuare i primi due test e delineare le modalità di svolgimento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7E15986-8C6C-4C48-BB4B-39AB51B45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35643"/>
            <a:ext cx="6001789" cy="365125"/>
          </a:xfrm>
        </p:spPr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5A8AAC8-6887-458F-B18B-7DC32ABF7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947" y="2919312"/>
            <a:ext cx="4912053" cy="2763030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9C6B192B-1978-4076-8232-569355AECC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502" y="2919312"/>
            <a:ext cx="4912053" cy="276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606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D2FDD1-6EC2-40D1-AE19-2F1478409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77" y="263527"/>
            <a:ext cx="11961845" cy="1450757"/>
          </a:xfrm>
        </p:spPr>
        <p:txBody>
          <a:bodyPr/>
          <a:lstStyle/>
          <a:p>
            <a:r>
              <a:rPr lang="it-IT" dirty="0"/>
              <a:t>Primo incontro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DB7C91-5B8F-482E-9305-DF792CEA2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9997440" cy="4023360"/>
          </a:xfrm>
        </p:spPr>
        <p:txBody>
          <a:bodyPr/>
          <a:lstStyle/>
          <a:p>
            <a:r>
              <a:rPr lang="it-IT" dirty="0"/>
              <a:t>Tutti i componenti del gruppo si sono riuniti per effettuare i primi due test e delineare le modalità di svolgimento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7E15986-8C6C-4C48-BB4B-39AB51B45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35643"/>
            <a:ext cx="6001789" cy="365125"/>
          </a:xfrm>
        </p:spPr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5759605-A5F0-4B61-96F9-A012EDFE4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345" y="2919312"/>
            <a:ext cx="4181154" cy="313586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D87449AE-B019-4106-A059-F2D8D14A9C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9503" y="2919314"/>
            <a:ext cx="4181152" cy="313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888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5A94D6B-F581-47A4-BFD2-27A89CCD0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Incontri successivi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22A6B5E-C002-481A-B972-CA836072E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7037" y="1845734"/>
            <a:ext cx="10189027" cy="4023360"/>
          </a:xfrm>
        </p:spPr>
        <p:txBody>
          <a:bodyPr/>
          <a:lstStyle/>
          <a:p>
            <a:r>
              <a:rPr lang="it-IT" dirty="0"/>
              <a:t>Successivamente il gruppo si è diviso in due per effettuare i restanti test, condividendo le stesse modalità di svolgimento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ADABCDB-0FFE-4AF8-B241-45C614DE0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6847ACF-45DC-430B-9409-405DB3EB0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07" y="3072054"/>
            <a:ext cx="3873885" cy="2905414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C2F73327-4676-4DBA-827A-9C39A985B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0209" y="3072054"/>
            <a:ext cx="3873885" cy="2905414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3270302-C5DC-46D3-8805-CD2A7FB583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7418" y="3072054"/>
            <a:ext cx="4008265" cy="290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445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545FBA-210D-4E5D-BBC5-2950B7B4F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9997440" cy="1450757"/>
          </a:xfrm>
        </p:spPr>
        <p:txBody>
          <a:bodyPr/>
          <a:lstStyle/>
          <a:p>
            <a:r>
              <a:rPr lang="it-IT"/>
              <a:t>Analisi dei dati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E213EF-6455-4108-AB87-5908DC0AD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9997440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4000" b="1" dirty="0">
                <a:solidFill>
                  <a:srgbClr val="629DD1"/>
                </a:solidFill>
              </a:rPr>
              <a:t>Individuale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Digitalizzazione degli appunti cartacei presi durante </a:t>
            </a:r>
            <a:r>
              <a:rPr lang="it-IT" dirty="0" err="1">
                <a:solidFill>
                  <a:schemeClr val="bg1"/>
                </a:solidFill>
              </a:rPr>
              <a:t>a</a:t>
            </a:r>
            <a:r>
              <a:rPr lang="it-IT" dirty="0" err="1"/>
              <a:t>l’esecuzione</a:t>
            </a:r>
            <a:r>
              <a:rPr lang="it-IT" dirty="0"/>
              <a:t> del test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Analisi delle registrazioni audio e degli schermi con </a:t>
            </a:r>
            <a:r>
              <a:rPr lang="it-IT" dirty="0" err="1">
                <a:solidFill>
                  <a:schemeClr val="bg1"/>
                </a:solidFill>
              </a:rPr>
              <a:t>a</a:t>
            </a:r>
            <a:r>
              <a:rPr lang="it-IT" dirty="0" err="1"/>
              <a:t>annotazione</a:t>
            </a:r>
            <a:r>
              <a:rPr lang="it-IT" dirty="0"/>
              <a:t> di ulteriori problemi e osservazioni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6A4004D-E90D-4C75-B7C9-9A83C82F4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35643"/>
            <a:ext cx="6001789" cy="365125"/>
          </a:xfrm>
        </p:spPr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148DE106-5375-4B33-9A1C-3FB685BF7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894" y="4562539"/>
            <a:ext cx="6756772" cy="1589829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685525D-4360-499D-A217-EAA7044726D7}"/>
              </a:ext>
            </a:extLst>
          </p:cNvPr>
          <p:cNvSpPr txBox="1"/>
          <p:nvPr/>
        </p:nvSpPr>
        <p:spPr>
          <a:xfrm>
            <a:off x="1223115" y="5690703"/>
            <a:ext cx="2140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Esempio documento annotazioni e osservazioni</a:t>
            </a:r>
          </a:p>
        </p:txBody>
      </p:sp>
    </p:spTree>
    <p:extLst>
      <p:ext uri="{BB962C8B-B14F-4D97-AF65-F5344CB8AC3E}">
        <p14:creationId xmlns:p14="http://schemas.microsoft.com/office/powerpoint/2010/main" val="37902968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A27F2B-83B3-4D8D-8B1F-F8E5BEB73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Analisi dei dati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09C6EE-EE46-440A-B60E-01AF526AE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4000" b="1" dirty="0">
                <a:solidFill>
                  <a:srgbClr val="629DD1"/>
                </a:solidFill>
              </a:rPr>
              <a:t>Collettivo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2500" b="1" dirty="0">
                <a:solidFill>
                  <a:srgbClr val="629DD1"/>
                </a:solidFill>
              </a:rPr>
              <a:t> </a:t>
            </a:r>
            <a:r>
              <a:rPr lang="it-IT" dirty="0"/>
              <a:t>Analisi di gruppo (con utilizzo di </a:t>
            </a:r>
            <a:r>
              <a:rPr lang="it-IT" dirty="0" err="1"/>
              <a:t>Discord</a:t>
            </a:r>
            <a:r>
              <a:rPr lang="it-IT" dirty="0"/>
              <a:t>) dei problemi e osservazioni annotate per la redazione della tabella delle criticità riscontrate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2400" dirty="0"/>
              <a:t> Per ogni task e per ogni partecipante, ogni osservatore esponeva i</a:t>
            </a:r>
          </a:p>
          <a:p>
            <a:pPr marL="201168" lvl="1" indent="0">
              <a:buNone/>
            </a:pPr>
            <a:r>
              <a:rPr lang="it-IT" sz="2400" dirty="0"/>
              <a:t>    problemi sorti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2400" dirty="0"/>
              <a:t> Discussione e inserimento del problema nella tabella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2400" dirty="0"/>
              <a:t> Individuazione della severità in base a impatto, frequenza e effetto</a:t>
            </a:r>
          </a:p>
          <a:p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2D6CE8E-59E7-440E-B9EE-F6D896E62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36682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A9977B-8D6F-44DC-B91C-5B903AA66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Analisi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dati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B50D088-0CD7-4794-9856-D156637EE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stati</a:t>
            </a:r>
            <a:r>
              <a:rPr lang="en-US" dirty="0"/>
              <a:t> </a:t>
            </a:r>
            <a:r>
              <a:rPr lang="en-US" dirty="0" err="1"/>
              <a:t>raccolti</a:t>
            </a:r>
            <a:r>
              <a:rPr lang="en-US" dirty="0"/>
              <a:t> e </a:t>
            </a:r>
            <a:r>
              <a:rPr lang="en-US" dirty="0" err="1"/>
              <a:t>interpretati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risultati</a:t>
            </a:r>
            <a:r>
              <a:rPr lang="en-US" dirty="0"/>
              <a:t> del </a:t>
            </a:r>
            <a:r>
              <a:rPr lang="en-US" dirty="0" err="1"/>
              <a:t>questionario</a:t>
            </a:r>
            <a:r>
              <a:rPr lang="en-US" dirty="0"/>
              <a:t> SUS (System Usability Scale)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44C51DB-C065-4770-8AC3-FCE234E4C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92B271E7-25AA-467F-90B8-1FC63C43A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833" y="3095538"/>
            <a:ext cx="9885912" cy="249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712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2ABB703-2B0E-4C3B-B4A2-F3973548E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5F884E4-5223-4D1E-97E9-77AC81F2A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546411"/>
            <a:ext cx="5127171" cy="1450757"/>
          </a:xfrm>
        </p:spPr>
        <p:txBody>
          <a:bodyPr>
            <a:normAutofit/>
          </a:bodyPr>
          <a:lstStyle/>
          <a:p>
            <a:r>
              <a:rPr lang="en-US" dirty="0" err="1"/>
              <a:t>Prototipi</a:t>
            </a:r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C21570E-E159-49A6-9891-FA397B7A92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11684" y="2086188"/>
            <a:ext cx="474880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65B0709-5E87-456E-8B14-011AE488C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1" y="2206936"/>
            <a:ext cx="5127172" cy="3670180"/>
          </a:xfrm>
        </p:spPr>
        <p:txBody>
          <a:bodyPr>
            <a:normAutofit/>
          </a:bodyPr>
          <a:lstStyle/>
          <a:p>
            <a:r>
              <a:rPr lang="en-US" dirty="0" err="1"/>
              <a:t>Sono</a:t>
            </a:r>
            <a:r>
              <a:rPr lang="en-US" dirty="0"/>
              <a:t> </a:t>
            </a:r>
            <a:r>
              <a:rPr lang="en-US" dirty="0" err="1"/>
              <a:t>stati</a:t>
            </a:r>
            <a:r>
              <a:rPr lang="en-US" dirty="0"/>
              <a:t> </a:t>
            </a:r>
            <a:r>
              <a:rPr lang="en-US" dirty="0" err="1"/>
              <a:t>realizzati</a:t>
            </a:r>
            <a:r>
              <a:rPr lang="en-US" dirty="0"/>
              <a:t> </a:t>
            </a:r>
            <a:r>
              <a:rPr lang="en-US" dirty="0" err="1"/>
              <a:t>alcuni</a:t>
            </a:r>
            <a:r>
              <a:rPr lang="en-US" dirty="0"/>
              <a:t> </a:t>
            </a:r>
            <a:r>
              <a:rPr lang="en-US" dirty="0" err="1"/>
              <a:t>prototipi</a:t>
            </a:r>
            <a:r>
              <a:rPr lang="en-US" dirty="0"/>
              <a:t> </a:t>
            </a:r>
            <a:r>
              <a:rPr lang="en-US" dirty="0" err="1"/>
              <a:t>statici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illustrano</a:t>
            </a:r>
            <a:r>
              <a:rPr lang="en-US" dirty="0"/>
              <a:t> una </a:t>
            </a:r>
            <a:r>
              <a:rPr lang="en-US" dirty="0" err="1"/>
              <a:t>concretizzazione</a:t>
            </a:r>
            <a:r>
              <a:rPr lang="en-US" dirty="0"/>
              <a:t> di </a:t>
            </a:r>
            <a:r>
              <a:rPr lang="en-US" dirty="0" err="1"/>
              <a:t>possibili</a:t>
            </a:r>
            <a:r>
              <a:rPr lang="en-US" dirty="0"/>
              <a:t> </a:t>
            </a:r>
            <a:r>
              <a:rPr lang="en-US" dirty="0" err="1"/>
              <a:t>soluzioni</a:t>
            </a:r>
            <a:r>
              <a:rPr lang="en-US" dirty="0"/>
              <a:t> a </a:t>
            </a:r>
            <a:r>
              <a:rPr lang="en-US" dirty="0" err="1"/>
              <a:t>problemi</a:t>
            </a:r>
            <a:r>
              <a:rPr lang="en-US" dirty="0"/>
              <a:t> </a:t>
            </a:r>
            <a:r>
              <a:rPr lang="en-US" dirty="0" err="1"/>
              <a:t>rilevati</a:t>
            </a:r>
            <a:r>
              <a:rPr lang="en-US" dirty="0"/>
              <a:t> </a:t>
            </a:r>
            <a:r>
              <a:rPr lang="en-US" dirty="0" err="1"/>
              <a:t>nelle</a:t>
            </a:r>
            <a:r>
              <a:rPr lang="en-US" dirty="0"/>
              <a:t> </a:t>
            </a:r>
            <a:r>
              <a:rPr lang="en-US" dirty="0" err="1"/>
              <a:t>fasi</a:t>
            </a:r>
            <a:r>
              <a:rPr lang="en-US" dirty="0"/>
              <a:t> </a:t>
            </a:r>
            <a:r>
              <a:rPr lang="en-US" dirty="0" err="1"/>
              <a:t>precedenti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95DA498-D9A2-4DA9-B9DA-B3776E08C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2A73093-4B9D-420D-B17E-52293703A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745FA6D-2C47-40C8-848B-BA14453BF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/>
              <a:t>Balice davide, barile roberto, caputo sergio, de marinis pasquale, del vescovo samuele, lopopolo antonio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04AD08F4-C997-4E3D-9B60-73DAF8809812}"/>
              </a:ext>
            </a:extLst>
          </p:cNvPr>
          <p:cNvSpPr txBox="1"/>
          <p:nvPr/>
        </p:nvSpPr>
        <p:spPr>
          <a:xfrm>
            <a:off x="6204857" y="1884784"/>
            <a:ext cx="5127171" cy="36714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BA7946E3-9809-4B39-B74F-333B05FA1D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46411"/>
            <a:ext cx="5451627" cy="4851948"/>
          </a:xfrm>
          <a:prstGeom prst="rect">
            <a:avLst/>
          </a:prstGeom>
        </p:spPr>
      </p:pic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45E79E12-1FD5-42E9-9736-CEE25B265CEA}"/>
              </a:ext>
            </a:extLst>
          </p:cNvPr>
          <p:cNvCxnSpPr/>
          <p:nvPr/>
        </p:nvCxnSpPr>
        <p:spPr>
          <a:xfrm>
            <a:off x="729842" y="1994429"/>
            <a:ext cx="5040520" cy="0"/>
          </a:xfrm>
          <a:prstGeom prst="line">
            <a:avLst/>
          </a:prstGeom>
          <a:ln w="31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149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contenuto 9">
            <a:extLst>
              <a:ext uri="{FF2B5EF4-FFF2-40B4-BE49-F238E27FC236}">
                <a16:creationId xmlns:a16="http://schemas.microsoft.com/office/drawing/2014/main" id="{187F10E0-B3F8-4478-81F1-00EE9A49D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3714226"/>
            <a:ext cx="9997440" cy="1872842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it-IT" sz="3200" dirty="0"/>
              <a:t> </a:t>
            </a:r>
            <a:r>
              <a:rPr lang="it-IT" sz="3200" dirty="0">
                <a:solidFill>
                  <a:schemeClr val="tx1"/>
                </a:solidFill>
              </a:rPr>
              <a:t>2 membri del gruppo ne sono cittadini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3200" dirty="0">
                <a:solidFill>
                  <a:schemeClr val="tx1"/>
                </a:solidFill>
              </a:rPr>
              <a:t> Popolosità sopra i 5000 abitanti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sz="3200" dirty="0">
                <a:solidFill>
                  <a:schemeClr val="tx1"/>
                </a:solidFill>
              </a:rPr>
              <a:t> Primo impatto del sito negativo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3FCA5F2-BD09-4374-B78D-19F4D49C7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it-IT" sz="6600" b="1" dirty="0">
                <a:solidFill>
                  <a:schemeClr val="tx1"/>
                </a:solidFill>
              </a:rPr>
              <a:t>Comune scelto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5D9A9A1-4EC6-400B-A494-E08C13180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7D195E3-9009-4E16-98ED-75354AEF0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221" y="2204809"/>
            <a:ext cx="3845135" cy="1085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7660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ED5318-87DE-4F9C-BFB3-09832D94E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Prototipo</a:t>
            </a:r>
            <a:r>
              <a:rPr lang="en-US" dirty="0"/>
              <a:t> 1 / n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AC5F698-137B-4966-9032-5F52AFF8D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F0100898-071C-4131-AD46-E22E63824B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15" y="2449439"/>
            <a:ext cx="11015348" cy="123922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C0BC6A1-737C-4065-956B-A4004CF375EA}"/>
              </a:ext>
            </a:extLst>
          </p:cNvPr>
          <p:cNvSpPr txBox="1"/>
          <p:nvPr/>
        </p:nvSpPr>
        <p:spPr>
          <a:xfrm>
            <a:off x="1097280" y="4205431"/>
            <a:ext cx="1027651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</a:t>
            </a:r>
            <a:r>
              <a:rPr lang="en-US" sz="2400" dirty="0" err="1"/>
              <a:t>questo</a:t>
            </a:r>
            <a:r>
              <a:rPr lang="en-US" sz="2400" dirty="0"/>
              <a:t> modo 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è </a:t>
            </a:r>
            <a:r>
              <a:rPr lang="en-US" sz="2400" dirty="0" err="1"/>
              <a:t>chiaro</a:t>
            </a:r>
            <a:r>
              <a:rPr lang="en-US" sz="2400" dirty="0"/>
              <a:t> </a:t>
            </a:r>
            <a:r>
              <a:rPr lang="en-US" sz="2400" dirty="0" err="1"/>
              <a:t>che</a:t>
            </a:r>
            <a:r>
              <a:rPr lang="en-US" sz="2400" dirty="0"/>
              <a:t> </a:t>
            </a:r>
            <a:r>
              <a:rPr lang="en-US" sz="2400" dirty="0" err="1"/>
              <a:t>il</a:t>
            </a:r>
            <a:r>
              <a:rPr lang="en-US" sz="2400" dirty="0"/>
              <a:t> logo è un link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</a:t>
            </a:r>
            <a:r>
              <a:rPr lang="en-US" sz="2400" dirty="0" err="1"/>
              <a:t>il</a:t>
            </a:r>
            <a:r>
              <a:rPr lang="en-US" sz="2400" dirty="0"/>
              <a:t> menu </a:t>
            </a:r>
            <a:r>
              <a:rPr lang="en-US" sz="2400" dirty="0" err="1"/>
              <a:t>principale</a:t>
            </a:r>
            <a:r>
              <a:rPr lang="en-US" sz="2400" dirty="0"/>
              <a:t> è </a:t>
            </a:r>
            <a:r>
              <a:rPr lang="en-US" sz="2400" dirty="0" err="1"/>
              <a:t>visibile</a:t>
            </a:r>
            <a:r>
              <a:rPr lang="en-US" sz="2400" dirty="0"/>
              <a:t> </a:t>
            </a:r>
            <a:r>
              <a:rPr lang="en-US" sz="2400" dirty="0" err="1"/>
              <a:t>anche</a:t>
            </a:r>
            <a:r>
              <a:rPr lang="en-US" sz="2400" dirty="0"/>
              <a:t> </a:t>
            </a:r>
            <a:r>
              <a:rPr lang="en-US" sz="2400" dirty="0" err="1"/>
              <a:t>dopo</a:t>
            </a:r>
            <a:r>
              <a:rPr lang="en-US" sz="2400" dirty="0"/>
              <a:t> lo scroll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 è </a:t>
            </a:r>
            <a:r>
              <a:rPr lang="en-US" sz="2400" dirty="0" err="1"/>
              <a:t>chiaro</a:t>
            </a:r>
            <a:r>
              <a:rPr lang="en-US" sz="2400" dirty="0"/>
              <a:t> </a:t>
            </a:r>
            <a:r>
              <a:rPr lang="en-US" sz="2400" dirty="0" err="1"/>
              <a:t>che</a:t>
            </a:r>
            <a:r>
              <a:rPr lang="en-US" sz="2400" dirty="0"/>
              <a:t> la ricercar è intra-</a:t>
            </a:r>
            <a:r>
              <a:rPr lang="en-US" sz="2400" dirty="0" err="1"/>
              <a:t>sito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0648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E1E7F2-819C-45F2-9E09-E31C1BB59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Prototipo</a:t>
            </a:r>
            <a:r>
              <a:rPr lang="en-US" dirty="0"/>
              <a:t> 2 / n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AE5AFCC-8A93-466F-836A-2BDAA7331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86EDE57-FA29-4732-8A5C-68697D1E5C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144"/>
          <a:stretch/>
        </p:blipFill>
        <p:spPr>
          <a:xfrm>
            <a:off x="1548125" y="2103281"/>
            <a:ext cx="9095749" cy="194021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C29154A-284A-4F38-88C3-E9EEFC7EB953}"/>
              </a:ext>
            </a:extLst>
          </p:cNvPr>
          <p:cNvSpPr txBox="1"/>
          <p:nvPr/>
        </p:nvSpPr>
        <p:spPr>
          <a:xfrm>
            <a:off x="1097280" y="4408517"/>
            <a:ext cx="102765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Il form di </a:t>
            </a:r>
            <a:r>
              <a:rPr lang="en-US" sz="2400" dirty="0" err="1"/>
              <a:t>ricerca</a:t>
            </a:r>
            <a:r>
              <a:rPr lang="en-US" sz="2400" dirty="0"/>
              <a:t> </a:t>
            </a:r>
            <a:r>
              <a:rPr lang="en-US" sz="2400" dirty="0" err="1"/>
              <a:t>servizi</a:t>
            </a:r>
            <a:r>
              <a:rPr lang="en-US" sz="2400" dirty="0"/>
              <a:t> </a:t>
            </a:r>
            <a:r>
              <a:rPr lang="en-US" sz="2400" dirty="0" err="1"/>
              <a:t>della</a:t>
            </a:r>
            <a:r>
              <a:rPr lang="en-US" sz="2400" dirty="0"/>
              <a:t> </a:t>
            </a:r>
            <a:r>
              <a:rPr lang="en-US" sz="2400" dirty="0" err="1"/>
              <a:t>pagina</a:t>
            </a:r>
            <a:r>
              <a:rPr lang="en-US" sz="2400" dirty="0"/>
              <a:t> “ Come fare per ” </a:t>
            </a:r>
            <a:r>
              <a:rPr lang="en-US" sz="2400" dirty="0" err="1"/>
              <a:t>così</a:t>
            </a:r>
            <a:r>
              <a:rPr lang="en-US" sz="2400" dirty="0"/>
              <a:t> </a:t>
            </a:r>
            <a:r>
              <a:rPr lang="en-US" sz="2400" dirty="0" err="1"/>
              <a:t>riprogettato</a:t>
            </a:r>
            <a:r>
              <a:rPr lang="en-US" sz="2400" dirty="0"/>
              <a:t> è </a:t>
            </a:r>
            <a:r>
              <a:rPr lang="en-US" sz="2400" dirty="0" err="1"/>
              <a:t>più</a:t>
            </a:r>
            <a:r>
              <a:rPr lang="en-US" sz="2400" dirty="0"/>
              <a:t> semplice e </a:t>
            </a:r>
            <a:r>
              <a:rPr lang="en-US" sz="2400" dirty="0" err="1"/>
              <a:t>chiaro</a:t>
            </a:r>
            <a:r>
              <a:rPr lang="en-US" sz="2400" dirty="0"/>
              <a:t>; </a:t>
            </a:r>
            <a:r>
              <a:rPr lang="en-US" sz="2400" dirty="0" err="1"/>
              <a:t>inoltre</a:t>
            </a:r>
            <a:r>
              <a:rPr lang="en-US" sz="2400" dirty="0"/>
              <a:t> </a:t>
            </a:r>
            <a:r>
              <a:rPr lang="en-US" sz="2400" dirty="0" err="1"/>
              <a:t>fornisce</a:t>
            </a:r>
            <a:r>
              <a:rPr lang="en-US" sz="2400" dirty="0"/>
              <a:t> </a:t>
            </a:r>
            <a:r>
              <a:rPr lang="en-US" sz="2400" dirty="0" err="1"/>
              <a:t>il</a:t>
            </a:r>
            <a:r>
              <a:rPr lang="en-US" sz="2400" dirty="0"/>
              <a:t> </a:t>
            </a:r>
            <a:r>
              <a:rPr lang="en-US" sz="2400" dirty="0" err="1"/>
              <a:t>tasto</a:t>
            </a:r>
            <a:r>
              <a:rPr lang="en-US" sz="2400" dirty="0"/>
              <a:t> </a:t>
            </a:r>
            <a:r>
              <a:rPr lang="en-US" sz="2400" dirty="0" err="1"/>
              <a:t>pulisci</a:t>
            </a:r>
            <a:r>
              <a:rPr lang="en-US" sz="2400" dirty="0"/>
              <a:t> </a:t>
            </a:r>
            <a:r>
              <a:rPr lang="en-US" sz="2400" dirty="0" err="1"/>
              <a:t>spesso</a:t>
            </a:r>
            <a:r>
              <a:rPr lang="en-US" sz="2400" dirty="0"/>
              <a:t> utile in </a:t>
            </a:r>
            <a:r>
              <a:rPr lang="en-US" sz="2400" dirty="0" err="1"/>
              <a:t>caso</a:t>
            </a:r>
            <a:r>
              <a:rPr lang="en-US" sz="2400" dirty="0"/>
              <a:t> di </a:t>
            </a:r>
            <a:r>
              <a:rPr lang="en-US" sz="2400" dirty="0" err="1"/>
              <a:t>compilazioni</a:t>
            </a:r>
            <a:r>
              <a:rPr lang="en-US" sz="2400" dirty="0"/>
              <a:t> </a:t>
            </a:r>
            <a:r>
              <a:rPr lang="en-US" sz="2400" dirty="0" err="1"/>
              <a:t>errate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019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B896F2-D12B-4B1B-A7A4-6A8EDD6F7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Scelta dei task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D137215-2D0D-4521-B86F-844DB3E59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it-IT" sz="3600" b="1" dirty="0">
                <a:solidFill>
                  <a:srgbClr val="629DD1"/>
                </a:solidFill>
              </a:rPr>
              <a:t>Procedimento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Analisi di altri siti comunali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Breve indagine sui task più frequenti (utenti non partecipanti al Thinking </a:t>
            </a:r>
            <a:r>
              <a:rPr lang="it-IT" dirty="0" err="1"/>
              <a:t>Aloud</a:t>
            </a:r>
            <a:r>
              <a:rPr lang="it-IT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Lista dei possibili task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Filtraggio e scelta di 5 task in base ai criteri</a:t>
            </a:r>
          </a:p>
          <a:p>
            <a:pPr marL="0" indent="0">
              <a:buNone/>
            </a:pPr>
            <a:r>
              <a:rPr lang="it-IT" sz="3600" b="1" dirty="0">
                <a:solidFill>
                  <a:srgbClr val="629DD1"/>
                </a:solidFill>
              </a:rPr>
              <a:t>Criteri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Diversificazione dei task (ricerca informazione, download file, compilazione </a:t>
            </a:r>
            <a:r>
              <a:rPr lang="it-IT" dirty="0" err="1"/>
              <a:t>form</a:t>
            </a:r>
            <a:r>
              <a:rPr lang="it-IT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Copertura delle varie aree del sito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Bilanciamento difficoltà</a:t>
            </a:r>
          </a:p>
          <a:p>
            <a:pPr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2A19091-51FB-4258-B932-15522983A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3363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8095D0-3CEC-4F19-B9DE-D463BB5A9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Valutazione euristica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CD860BD-0BB0-4A15-91F3-DD728B69D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9997440" cy="4023360"/>
          </a:xfrm>
        </p:spPr>
        <p:txBody>
          <a:bodyPr/>
          <a:lstStyle/>
          <a:p>
            <a:r>
              <a:rPr lang="it-IT" dirty="0"/>
              <a:t>Utilizzo, come linea guida, delle 10 euristiche di J. Nielsen accompagnate dalle domande proposte da </a:t>
            </a:r>
            <a:r>
              <a:rPr lang="it-IT" dirty="0">
                <a:hlinkClick r:id="rId2"/>
              </a:rPr>
              <a:t>Giorgio </a:t>
            </a:r>
            <a:r>
              <a:rPr lang="it-IT" dirty="0" err="1">
                <a:hlinkClick r:id="rId2"/>
              </a:rPr>
              <a:t>Brajnik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E03DC6C-E6E0-448D-AD7C-ACF761F42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C4AA673-F137-4D31-A974-1AE0C8A2B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977" y="2799831"/>
            <a:ext cx="7443624" cy="3352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5550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E33997-EDD8-4231-8B8C-5F5737805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Esecuzione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99D831B-D492-41D2-B8BA-FBC255EDA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03789"/>
            <a:ext cx="9997440" cy="1450757"/>
          </a:xfrm>
        </p:spPr>
        <p:txBody>
          <a:bodyPr/>
          <a:lstStyle/>
          <a:p>
            <a:pPr algn="ctr"/>
            <a:r>
              <a:rPr lang="it-IT" dirty="0"/>
              <a:t>Ogni componente, eseguendo i task scelti, ha effettuato una sua valutazione delle pagine incontrate nel percorso producendo una tabella individuale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65B4268-E265-4E11-BC25-E840BBCD6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graphicFrame>
        <p:nvGraphicFramePr>
          <p:cNvPr id="8" name="Tabella 8">
            <a:extLst>
              <a:ext uri="{FF2B5EF4-FFF2-40B4-BE49-F238E27FC236}">
                <a16:creationId xmlns:a16="http://schemas.microsoft.com/office/drawing/2014/main" id="{108D2E9E-8D94-49B3-9E67-C4642072C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9979586"/>
              </p:ext>
            </p:extLst>
          </p:nvPr>
        </p:nvGraphicFramePr>
        <p:xfrm>
          <a:off x="1641445" y="3312549"/>
          <a:ext cx="8909109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2937">
                  <a:extLst>
                    <a:ext uri="{9D8B030D-6E8A-4147-A177-3AD203B41FA5}">
                      <a16:colId xmlns:a16="http://schemas.microsoft.com/office/drawing/2014/main" val="1511286104"/>
                    </a:ext>
                  </a:extLst>
                </a:gridCol>
                <a:gridCol w="1230021">
                  <a:extLst>
                    <a:ext uri="{9D8B030D-6E8A-4147-A177-3AD203B41FA5}">
                      <a16:colId xmlns:a16="http://schemas.microsoft.com/office/drawing/2014/main" val="3863823622"/>
                    </a:ext>
                  </a:extLst>
                </a:gridCol>
                <a:gridCol w="1144602">
                  <a:extLst>
                    <a:ext uri="{9D8B030D-6E8A-4147-A177-3AD203B41FA5}">
                      <a16:colId xmlns:a16="http://schemas.microsoft.com/office/drawing/2014/main" val="3030039417"/>
                    </a:ext>
                  </a:extLst>
                </a:gridCol>
                <a:gridCol w="1716904">
                  <a:extLst>
                    <a:ext uri="{9D8B030D-6E8A-4147-A177-3AD203B41FA5}">
                      <a16:colId xmlns:a16="http://schemas.microsoft.com/office/drawing/2014/main" val="627598996"/>
                    </a:ext>
                  </a:extLst>
                </a:gridCol>
                <a:gridCol w="2002349">
                  <a:extLst>
                    <a:ext uri="{9D8B030D-6E8A-4147-A177-3AD203B41FA5}">
                      <a16:colId xmlns:a16="http://schemas.microsoft.com/office/drawing/2014/main" val="3344264077"/>
                    </a:ext>
                  </a:extLst>
                </a:gridCol>
                <a:gridCol w="1602296">
                  <a:extLst>
                    <a:ext uri="{9D8B030D-6E8A-4147-A177-3AD203B41FA5}">
                      <a16:colId xmlns:a16="http://schemas.microsoft.com/office/drawing/2014/main" val="3279027047"/>
                    </a:ext>
                  </a:extLst>
                </a:gridCol>
              </a:tblGrid>
              <a:tr h="882631">
                <a:tc>
                  <a:txBody>
                    <a:bodyPr/>
                    <a:lstStyle/>
                    <a:p>
                      <a:r>
                        <a:rPr lang="it-IT" dirty="0"/>
                        <a:t>N.ro </a:t>
                      </a:r>
                    </a:p>
                    <a:p>
                      <a:r>
                        <a:rPr lang="it-IT" dirty="0"/>
                        <a:t>problema</a:t>
                      </a:r>
                    </a:p>
                  </a:txBody>
                  <a:tcPr>
                    <a:solidFill>
                      <a:srgbClr val="629DD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Locazione</a:t>
                      </a:r>
                    </a:p>
                  </a:txBody>
                  <a:tcPr>
                    <a:solidFill>
                      <a:srgbClr val="629DD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Problema</a:t>
                      </a:r>
                    </a:p>
                  </a:txBody>
                  <a:tcPr>
                    <a:solidFill>
                      <a:srgbClr val="629DD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Euristica violata</a:t>
                      </a:r>
                    </a:p>
                  </a:txBody>
                  <a:tcPr>
                    <a:solidFill>
                      <a:srgbClr val="629DD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Possibile soluzione</a:t>
                      </a:r>
                    </a:p>
                    <a:p>
                      <a:endParaRPr lang="it-IT" dirty="0"/>
                    </a:p>
                  </a:txBody>
                  <a:tcPr>
                    <a:solidFill>
                      <a:srgbClr val="629DD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Grado di </a:t>
                      </a:r>
                    </a:p>
                    <a:p>
                      <a:r>
                        <a:rPr lang="it-IT" dirty="0"/>
                        <a:t>severità </a:t>
                      </a:r>
                    </a:p>
                    <a:p>
                      <a:r>
                        <a:rPr lang="it-IT" sz="1200" dirty="0"/>
                        <a:t>1=problema lieve</a:t>
                      </a:r>
                    </a:p>
                    <a:p>
                      <a:r>
                        <a:rPr lang="it-IT" sz="1200" dirty="0"/>
                        <a:t>5=problema grave</a:t>
                      </a:r>
                    </a:p>
                  </a:txBody>
                  <a:tcPr>
                    <a:solidFill>
                      <a:srgbClr val="629D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769281"/>
                  </a:ext>
                </a:extLst>
              </a:tr>
            </a:tbl>
          </a:graphicData>
        </a:graphic>
      </p:graphicFrame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D902C90-FCB2-4804-AF87-7C6AE96FE549}"/>
              </a:ext>
            </a:extLst>
          </p:cNvPr>
          <p:cNvSpPr txBox="1"/>
          <p:nvPr/>
        </p:nvSpPr>
        <p:spPr>
          <a:xfrm>
            <a:off x="1427525" y="4552707"/>
            <a:ext cx="9336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/>
              <a:t>Le tabelle ottenute sono input della fase di peer review</a:t>
            </a:r>
          </a:p>
        </p:txBody>
      </p:sp>
    </p:spTree>
    <p:extLst>
      <p:ext uri="{BB962C8B-B14F-4D97-AF65-F5344CB8AC3E}">
        <p14:creationId xmlns:p14="http://schemas.microsoft.com/office/powerpoint/2010/main" val="27116633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83C61D-6867-417C-B742-8404AE13C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Peer review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EB861E-0592-4BB0-A4F9-1D0628109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125641" cy="4023360"/>
          </a:xfrm>
        </p:spPr>
        <p:txBody>
          <a:bodyPr>
            <a:normAutofit fontScale="92500" lnSpcReduction="10000"/>
          </a:bodyPr>
          <a:lstStyle/>
          <a:p>
            <a:r>
              <a:rPr lang="it-IT" dirty="0"/>
              <a:t>È stata effettuata una conference call tramite </a:t>
            </a:r>
            <a:r>
              <a:rPr lang="it-IT" dirty="0" err="1"/>
              <a:t>Discord</a:t>
            </a:r>
            <a:r>
              <a:rPr lang="it-IT" dirty="0"/>
              <a:t>, sfruttando la funzionalità di "condivisione schermo".</a:t>
            </a:r>
          </a:p>
          <a:p>
            <a:r>
              <a:rPr lang="it-IT" dirty="0"/>
              <a:t>Per ogni task e per ogni pagina, ogni componente esponeva i problemi da lui trovati e in gruppo si discuteva il loro inserimento (con eventuale modifica) nella tabella complessiva e la relativa gravità.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6412B15-337E-4691-A189-7ECE9E259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6" name="Immagine 5" descr="Immagine che contiene screenshot, monitor, telefono, cellulare&#10;&#10;Descrizione generata automaticamente">
            <a:extLst>
              <a:ext uri="{FF2B5EF4-FFF2-40B4-BE49-F238E27FC236}">
                <a16:creationId xmlns:a16="http://schemas.microsoft.com/office/drawing/2014/main" id="{8A7223BB-0473-464A-9984-5C8AAB3783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720" y="1963024"/>
            <a:ext cx="3810000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279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DDDFD9-DF4A-45E1-AF39-21FAD5DCF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aloud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29606C4-1F99-4101-B2CF-D43776445C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err="1"/>
              <a:t>Utilizzato</a:t>
            </a:r>
            <a:r>
              <a:rPr lang="en-US" dirty="0"/>
              <a:t> come test di </a:t>
            </a:r>
            <a:r>
              <a:rPr lang="en-US" dirty="0" err="1"/>
              <a:t>usabilità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protocollo</a:t>
            </a:r>
            <a:r>
              <a:rPr lang="en-US" dirty="0"/>
              <a:t> di      </a:t>
            </a:r>
            <a:r>
              <a:rPr lang="en-US" dirty="0" err="1"/>
              <a:t>valutazione</a:t>
            </a:r>
            <a:r>
              <a:rPr lang="en-US" dirty="0"/>
              <a:t> </a:t>
            </a:r>
            <a:r>
              <a:rPr lang="en-US" dirty="0" err="1"/>
              <a:t>eGLU</a:t>
            </a:r>
            <a:endParaRPr lang="en-US" dirty="0"/>
          </a:p>
          <a:p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59935B5-F02C-4BD5-BEFD-583222ADD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48F1F09-04E9-4E39-BE4E-FEDA7AE102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0666" y="3136914"/>
            <a:ext cx="4490668" cy="284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190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DBFEE8-D259-4D48-B17A-F168F28C5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Scelta</a:t>
            </a:r>
            <a:r>
              <a:rPr lang="en-US" dirty="0"/>
              <a:t>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partecipanti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1508E7C-D727-493E-8D67-3514CD6EC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it-IT" sz="3600" b="1" dirty="0">
                <a:solidFill>
                  <a:srgbClr val="629DD1"/>
                </a:solidFill>
              </a:rPr>
              <a:t>Procedimento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Lista di possibili partecipanti ottenuta con proposte da ogni componente del gruppo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Filtraggio e scelta di 7 partecipanti in base ai criteri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it-IT" sz="2300" dirty="0"/>
              <a:t>Selezionati 7 partecipanti (nonostante richiesti 6) in previsione di un possibile test non valido oppure di rinuncia di uno di essi a prendere parte al test</a:t>
            </a:r>
          </a:p>
          <a:p>
            <a:pPr marL="0" indent="0">
              <a:buNone/>
            </a:pPr>
            <a:r>
              <a:rPr lang="it-IT" sz="3600" b="1" dirty="0">
                <a:solidFill>
                  <a:srgbClr val="629DD1"/>
                </a:solidFill>
              </a:rPr>
              <a:t>Criteri</a:t>
            </a:r>
            <a:endParaRPr lang="it-IT" dirty="0"/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Diversificazione in base alle competenze web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it-IT" dirty="0"/>
              <a:t> Diversificazione</a:t>
            </a:r>
            <a:r>
              <a:rPr lang="en-US" dirty="0"/>
              <a:t> in base </a:t>
            </a:r>
            <a:r>
              <a:rPr lang="en-US" dirty="0" err="1"/>
              <a:t>all’occupazione</a:t>
            </a:r>
            <a:r>
              <a:rPr lang="en-US" dirty="0"/>
              <a:t> (</a:t>
            </a:r>
            <a:r>
              <a:rPr lang="en-US" dirty="0" err="1"/>
              <a:t>lavoro</a:t>
            </a:r>
            <a:r>
              <a:rPr lang="en-US" dirty="0"/>
              <a:t>, </a:t>
            </a:r>
            <a:r>
              <a:rPr lang="en-US" dirty="0" err="1"/>
              <a:t>studi</a:t>
            </a:r>
            <a:r>
              <a:rPr lang="en-US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it-IT" dirty="0"/>
              <a:t>Diversificazione</a:t>
            </a:r>
            <a:r>
              <a:rPr lang="en-US" dirty="0"/>
              <a:t> in base </a:t>
            </a:r>
            <a:r>
              <a:rPr lang="en-US" dirty="0" err="1"/>
              <a:t>all’età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it-IT" dirty="0"/>
              <a:t>Diversificazione</a:t>
            </a:r>
            <a:r>
              <a:rPr lang="en-US" dirty="0"/>
              <a:t> in base al </a:t>
            </a:r>
            <a:r>
              <a:rPr lang="en-US" dirty="0" err="1"/>
              <a:t>genere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7F75840-2E0E-451E-A1BD-0097E226C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16716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019CFE-1EEC-4C81-B860-B7126C490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66330"/>
            <a:ext cx="9997440" cy="1450757"/>
          </a:xfrm>
        </p:spPr>
        <p:txBody>
          <a:bodyPr/>
          <a:lstStyle/>
          <a:p>
            <a:r>
              <a:rPr lang="en-US" dirty="0" err="1"/>
              <a:t>Competenze</a:t>
            </a:r>
            <a:r>
              <a:rPr lang="en-US" dirty="0"/>
              <a:t> web</a:t>
            </a:r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7132073A-9073-439D-9B0C-B7944104A48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19041" y="2156656"/>
          <a:ext cx="9753917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99037">
                  <a:extLst>
                    <a:ext uri="{9D8B030D-6E8A-4147-A177-3AD203B41FA5}">
                      <a16:colId xmlns:a16="http://schemas.microsoft.com/office/drawing/2014/main" val="640051006"/>
                    </a:ext>
                  </a:extLst>
                </a:gridCol>
                <a:gridCol w="4754880">
                  <a:extLst>
                    <a:ext uri="{9D8B030D-6E8A-4147-A177-3AD203B41FA5}">
                      <a16:colId xmlns:a16="http://schemas.microsoft.com/office/drawing/2014/main" val="19800577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Area di </a:t>
                      </a:r>
                      <a:r>
                        <a:rPr lang="en-US" dirty="0" err="1"/>
                        <a:t>competenza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Capacità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940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 </a:t>
                      </a:r>
                      <a:r>
                        <a:rPr lang="en-US" dirty="0" err="1"/>
                        <a:t>Navigare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tra</a:t>
                      </a:r>
                      <a:r>
                        <a:rPr lang="en-US" dirty="0"/>
                        <a:t> le </a:t>
                      </a:r>
                      <a:r>
                        <a:rPr lang="en-US" dirty="0" err="1"/>
                        <a:t>sezioni</a:t>
                      </a:r>
                      <a:r>
                        <a:rPr lang="en-US" dirty="0"/>
                        <a:t> di un </a:t>
                      </a:r>
                      <a:r>
                        <a:rPr lang="en-US" dirty="0" err="1"/>
                        <a:t>sito</a:t>
                      </a:r>
                      <a:endParaRPr lang="en-US" dirty="0"/>
                    </a:p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 </a:t>
                      </a:r>
                      <a:r>
                        <a:rPr lang="en-US" dirty="0" err="1"/>
                        <a:t>Valutare</a:t>
                      </a:r>
                      <a:r>
                        <a:rPr lang="en-US" dirty="0"/>
                        <a:t> le </a:t>
                      </a:r>
                      <a:r>
                        <a:rPr lang="en-US" dirty="0" err="1"/>
                        <a:t>informazioni</a:t>
                      </a:r>
                      <a:endParaRPr lang="en-US" dirty="0"/>
                    </a:p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 </a:t>
                      </a:r>
                      <a:r>
                        <a:rPr lang="en-US" dirty="0" err="1"/>
                        <a:t>Memorizzare</a:t>
                      </a:r>
                      <a:r>
                        <a:rPr lang="en-US" dirty="0"/>
                        <a:t> file e </a:t>
                      </a:r>
                      <a:r>
                        <a:rPr lang="en-US" dirty="0" err="1"/>
                        <a:t>recuperarli</a:t>
                      </a:r>
                      <a:r>
                        <a:rPr lang="en-US" dirty="0"/>
                        <a:t> in </a:t>
                      </a:r>
                      <a:r>
                        <a:rPr lang="en-US" dirty="0" err="1"/>
                        <a:t>seguito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270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INTERMEDIO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 </a:t>
                      </a:r>
                      <a:r>
                        <a:rPr lang="en-US" dirty="0" err="1"/>
                        <a:t>Utilizzare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motore</a:t>
                      </a:r>
                      <a:r>
                        <a:rPr lang="en-US" dirty="0"/>
                        <a:t> di </a:t>
                      </a:r>
                      <a:r>
                        <a:rPr lang="en-US" dirty="0" err="1"/>
                        <a:t>ricerca</a:t>
                      </a:r>
                      <a:r>
                        <a:rPr lang="en-US" dirty="0"/>
                        <a:t> intra-</a:t>
                      </a:r>
                      <a:r>
                        <a:rPr lang="en-US" dirty="0" err="1"/>
                        <a:t>sito</a:t>
                      </a:r>
                      <a:endParaRPr lang="en-US" dirty="0"/>
                    </a:p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 È in </a:t>
                      </a:r>
                      <a:r>
                        <a:rPr lang="en-US" dirty="0" err="1"/>
                        <a:t>grado</a:t>
                      </a:r>
                      <a:r>
                        <a:rPr lang="en-US" dirty="0"/>
                        <a:t> di </a:t>
                      </a:r>
                      <a:r>
                        <a:rPr lang="en-US" dirty="0" err="1"/>
                        <a:t>compilare</a:t>
                      </a:r>
                      <a:r>
                        <a:rPr lang="en-US" dirty="0"/>
                        <a:t> form con </a:t>
                      </a:r>
                      <a:r>
                        <a:rPr lang="en-US" dirty="0" err="1"/>
                        <a:t>diversi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campi</a:t>
                      </a:r>
                      <a:r>
                        <a:rPr lang="en-US" dirty="0"/>
                        <a:t> </a:t>
                      </a:r>
                    </a:p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   e di </a:t>
                      </a:r>
                      <a:r>
                        <a:rPr lang="en-US" dirty="0" err="1"/>
                        <a:t>comprendere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risultati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della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ricerca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585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AVANZATO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 </a:t>
                      </a:r>
                      <a:r>
                        <a:rPr lang="en-US" dirty="0" err="1"/>
                        <a:t>Comprendere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il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funzionamento</a:t>
                      </a:r>
                      <a:r>
                        <a:rPr lang="en-US" dirty="0"/>
                        <a:t> di Internet</a:t>
                      </a:r>
                    </a:p>
                    <a:p>
                      <a:pPr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 </a:t>
                      </a:r>
                      <a:r>
                        <a:rPr lang="en-US" dirty="0" err="1"/>
                        <a:t>Comprendere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fondamenti</a:t>
                      </a:r>
                      <a:r>
                        <a:rPr lang="en-US" dirty="0"/>
                        <a:t> di </a:t>
                      </a:r>
                      <a:r>
                        <a:rPr lang="en-US" dirty="0" err="1"/>
                        <a:t>progettazione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dei</a:t>
                      </a:r>
                      <a:endParaRPr lang="en-US" dirty="0"/>
                    </a:p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  </a:t>
                      </a:r>
                      <a:r>
                        <a:rPr lang="en-US" dirty="0" err="1"/>
                        <a:t>siti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045236"/>
                  </a:ext>
                </a:extLst>
              </a:tr>
            </a:tbl>
          </a:graphicData>
        </a:graphic>
      </p:graphicFrame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58D8F54-F552-4902-A426-5784388F5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Balice davide, barile roberto, caputo sergio, de marinis pasquale, del vescovo samuele, lopopolo antonio</a:t>
            </a:r>
            <a:endParaRPr lang="it-IT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6F16876-2398-4A13-8431-BE839E7D8573}"/>
              </a:ext>
            </a:extLst>
          </p:cNvPr>
          <p:cNvSpPr txBox="1"/>
          <p:nvPr/>
        </p:nvSpPr>
        <p:spPr>
          <a:xfrm>
            <a:off x="1219040" y="6020144"/>
            <a:ext cx="97539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Classificazione</a:t>
            </a:r>
            <a:r>
              <a:rPr lang="en-US" sz="1200" dirty="0"/>
              <a:t> </a:t>
            </a:r>
            <a:r>
              <a:rPr lang="en-US" sz="1200" dirty="0" err="1"/>
              <a:t>basata</a:t>
            </a:r>
            <a:r>
              <a:rPr lang="en-US" sz="1200" dirty="0"/>
              <a:t> </a:t>
            </a:r>
            <a:r>
              <a:rPr lang="en-US" sz="1200" dirty="0" err="1"/>
              <a:t>su</a:t>
            </a:r>
            <a:r>
              <a:rPr lang="en-US" sz="1200" dirty="0"/>
              <a:t> </a:t>
            </a:r>
            <a:r>
              <a:rPr lang="en-US" sz="1200" dirty="0">
                <a:hlinkClick r:id="rId2"/>
              </a:rPr>
              <a:t>Basic</a:t>
            </a:r>
            <a:r>
              <a:rPr lang="en-US" sz="1200" dirty="0"/>
              <a:t> – </a:t>
            </a:r>
            <a:r>
              <a:rPr lang="en-US" sz="1200" dirty="0">
                <a:hlinkClick r:id="rId3"/>
              </a:rPr>
              <a:t>Intermediate</a:t>
            </a:r>
            <a:r>
              <a:rPr lang="en-US" sz="1200" dirty="0"/>
              <a:t> - </a:t>
            </a:r>
            <a:r>
              <a:rPr lang="en-US" sz="1200" dirty="0">
                <a:hlinkClick r:id="rId4"/>
              </a:rPr>
              <a:t>Advanced</a:t>
            </a:r>
            <a:endParaRPr lang="en-US" sz="12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44213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ttivo">
  <a:themeElements>
    <a:clrScheme name="Blu cal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Retrospettiv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ttiv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1211</Words>
  <Application>Microsoft Office PowerPoint</Application>
  <PresentationFormat>Widescreen</PresentationFormat>
  <Paragraphs>130</Paragraphs>
  <Slides>21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Retrospettivo</vt:lpstr>
      <vt:lpstr>Caso di studio  Interazione Uomo - Macchina  A.A.  19/20 Gruppo n.1</vt:lpstr>
      <vt:lpstr>Comune scelto</vt:lpstr>
      <vt:lpstr>Scelta dei task</vt:lpstr>
      <vt:lpstr>Valutazione euristica</vt:lpstr>
      <vt:lpstr>Esecuzione</vt:lpstr>
      <vt:lpstr>Peer review</vt:lpstr>
      <vt:lpstr>Thinking aloud</vt:lpstr>
      <vt:lpstr>Scelta dei partecipanti</vt:lpstr>
      <vt:lpstr>Competenze web</vt:lpstr>
      <vt:lpstr>Questionario SUS</vt:lpstr>
      <vt:lpstr>Materiale multimediale</vt:lpstr>
      <vt:lpstr>Esecuzione</vt:lpstr>
      <vt:lpstr>Primo incontro</vt:lpstr>
      <vt:lpstr>Primo incontro</vt:lpstr>
      <vt:lpstr>Incontri successivi</vt:lpstr>
      <vt:lpstr>Analisi dei dati</vt:lpstr>
      <vt:lpstr>Analisi dei dati</vt:lpstr>
      <vt:lpstr>Analisi dei dati</vt:lpstr>
      <vt:lpstr>Prototipi</vt:lpstr>
      <vt:lpstr>Prototipo 1 / n</vt:lpstr>
      <vt:lpstr>Prototipo 2 / 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Caso di studio  Interazione Uomo - Macchina  A.A.  19/20 Gruppo n.1</dc:title>
  <dc:creator>Roberto Barile</dc:creator>
  <cp:lastModifiedBy>Roberto Barile</cp:lastModifiedBy>
  <cp:revision>1</cp:revision>
  <dcterms:created xsi:type="dcterms:W3CDTF">2020-01-24T17:48:24Z</dcterms:created>
  <dcterms:modified xsi:type="dcterms:W3CDTF">2020-01-24T17:53:29Z</dcterms:modified>
</cp:coreProperties>
</file>